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9" r:id="rId4"/>
    <p:sldId id="280" r:id="rId5"/>
    <p:sldId id="288" r:id="rId6"/>
    <p:sldId id="281" r:id="rId7"/>
    <p:sldId id="289" r:id="rId8"/>
    <p:sldId id="290" r:id="rId9"/>
    <p:sldId id="283" r:id="rId10"/>
    <p:sldId id="284" r:id="rId11"/>
    <p:sldId id="285" r:id="rId12"/>
    <p:sldId id="291" r:id="rId13"/>
    <p:sldId id="287" r:id="rId14"/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4B29"/>
    <a:srgbClr val="577C44"/>
    <a:srgbClr val="A5B2AA"/>
    <a:srgbClr val="F3E2D5"/>
    <a:srgbClr val="E9D7D9"/>
    <a:srgbClr val="E1CAC5"/>
    <a:srgbClr val="375067"/>
    <a:srgbClr val="8FAAC3"/>
    <a:srgbClr val="567DA0"/>
    <a:srgbClr val="C5CC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</a:t>
            </a:r>
            <a:r>
              <a:rPr lang="en-US" sz="5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Paragraphs Effectively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Types of Transitions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: Rounded Corners 23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19054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Signal words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16882"/>
              <a:ext cx="7807571" cy="48902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Transition sentences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19054"/>
              <a:ext cx="7807571" cy="48902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Bridge paragraphs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4671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Concluding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393A7FB8-93B4-4D8C-9956-84909D42C7AA}"/>
              </a:ext>
            </a:extLst>
          </p:cNvPr>
          <p:cNvSpPr/>
          <p:nvPr/>
        </p:nvSpPr>
        <p:spPr>
          <a:xfrm rot="2595303">
            <a:off x="2808276" y="3146856"/>
            <a:ext cx="1884260" cy="1056192"/>
          </a:xfrm>
          <a:prstGeom prst="rightArrow">
            <a:avLst/>
          </a:prstGeom>
          <a:solidFill>
            <a:srgbClr val="E1CA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E0FCA0F-67E2-4563-8A7B-EF0B7AC6CDB3}"/>
              </a:ext>
            </a:extLst>
          </p:cNvPr>
          <p:cNvGrpSpPr/>
          <p:nvPr/>
        </p:nvGrpSpPr>
        <p:grpSpPr>
          <a:xfrm>
            <a:off x="1679171" y="1612675"/>
            <a:ext cx="3458095" cy="1679164"/>
            <a:chOff x="1679171" y="1612675"/>
            <a:chExt cx="3458095" cy="1679164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C2DFCC6E-AA85-43F0-92C4-4B0AEBAF5B26}"/>
                </a:ext>
              </a:extLst>
            </p:cNvPr>
            <p:cNvSpPr/>
            <p:nvPr/>
          </p:nvSpPr>
          <p:spPr>
            <a:xfrm>
              <a:off x="1679171" y="1612675"/>
              <a:ext cx="3458095" cy="1679164"/>
            </a:xfrm>
            <a:prstGeom prst="round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7F299C9-1BF3-4D20-9425-E854E2BBB32A}"/>
                </a:ext>
              </a:extLst>
            </p:cNvPr>
            <p:cNvSpPr txBox="1"/>
            <p:nvPr/>
          </p:nvSpPr>
          <p:spPr>
            <a:xfrm>
              <a:off x="1748438" y="1928867"/>
              <a:ext cx="3320275" cy="1077218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Summarize Main Points</a:t>
              </a:r>
            </a:p>
          </p:txBody>
        </p:sp>
      </p:grp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62D8DA63-D41F-47F7-B9D1-D062B6772015}"/>
              </a:ext>
            </a:extLst>
          </p:cNvPr>
          <p:cNvSpPr/>
          <p:nvPr/>
        </p:nvSpPr>
        <p:spPr>
          <a:xfrm rot="7648309">
            <a:off x="7412549" y="3146856"/>
            <a:ext cx="1884260" cy="1056192"/>
          </a:xfrm>
          <a:prstGeom prst="rightArrow">
            <a:avLst/>
          </a:prstGeom>
          <a:solidFill>
            <a:srgbClr val="E1CA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A2B528A-AF40-41C7-88F3-1258CD321FC8}"/>
              </a:ext>
            </a:extLst>
          </p:cNvPr>
          <p:cNvGrpSpPr/>
          <p:nvPr/>
        </p:nvGrpSpPr>
        <p:grpSpPr>
          <a:xfrm>
            <a:off x="7054736" y="1612675"/>
            <a:ext cx="3458095" cy="1679164"/>
            <a:chOff x="1679171" y="1612675"/>
            <a:chExt cx="3458095" cy="1679164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882C68DB-FCA7-4E93-A991-A4D6CF80D967}"/>
                </a:ext>
              </a:extLst>
            </p:cNvPr>
            <p:cNvSpPr/>
            <p:nvPr/>
          </p:nvSpPr>
          <p:spPr>
            <a:xfrm>
              <a:off x="1679171" y="1612675"/>
              <a:ext cx="3458095" cy="1679164"/>
            </a:xfrm>
            <a:prstGeom prst="round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529E939-48F1-45D7-8E9B-008B171BB291}"/>
                </a:ext>
              </a:extLst>
            </p:cNvPr>
            <p:cNvSpPr txBox="1"/>
            <p:nvPr/>
          </p:nvSpPr>
          <p:spPr>
            <a:xfrm>
              <a:off x="1748438" y="2175089"/>
              <a:ext cx="3320275" cy="584775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Tie Ideas to Thesis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BDB1F9C-58DB-40C5-ABA3-E93E2A895183}"/>
              </a:ext>
            </a:extLst>
          </p:cNvPr>
          <p:cNvGrpSpPr/>
          <p:nvPr/>
        </p:nvGrpSpPr>
        <p:grpSpPr>
          <a:xfrm>
            <a:off x="4166062" y="4058065"/>
            <a:ext cx="3859876" cy="2277910"/>
            <a:chOff x="1679171" y="1612675"/>
            <a:chExt cx="3458095" cy="1679164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7018C61-E31B-4C05-B3F0-BCD5CDA003A8}"/>
                </a:ext>
              </a:extLst>
            </p:cNvPr>
            <p:cNvSpPr/>
            <p:nvPr/>
          </p:nvSpPr>
          <p:spPr>
            <a:xfrm>
              <a:off x="1679171" y="1612675"/>
              <a:ext cx="3458095" cy="1679164"/>
            </a:xfrm>
            <a:prstGeom prst="ellipse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5CB7486-FEBC-4231-8232-1672F6CD46FD}"/>
                </a:ext>
              </a:extLst>
            </p:cNvPr>
            <p:cNvSpPr txBox="1"/>
            <p:nvPr/>
          </p:nvSpPr>
          <p:spPr>
            <a:xfrm>
              <a:off x="1748438" y="2100589"/>
              <a:ext cx="3320275" cy="733776"/>
            </a:xfrm>
            <a:prstGeom prst="ellipse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7172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a Strong 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F471638-F993-4455-9945-FF7A1122B776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61817498-2568-4A0F-821B-52CAF2F923B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70E6412-F2FE-4B51-8889-0BF86B8AB126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1. Restate your thesis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A5E8363-D620-4563-AD46-CC184B0C6ABC}"/>
              </a:ext>
            </a:extLst>
          </p:cNvPr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E75358E-3BB5-409D-8EE2-F6DD43CDA355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151FE9F-B519-48F7-834C-2F24D03ED012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2. Summarize main points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272CC7D-10E0-4E3E-86CD-733D39374D3A}"/>
              </a:ext>
            </a:extLst>
          </p:cNvPr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945D5AF-B120-4B9A-9C79-2978CE87163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37EB0F36-32D1-40DD-B0B3-FEACC76E43BD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3. Explain how main points support thesis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9689590-22BC-448B-A3E4-BBC963BF2500}"/>
              </a:ext>
            </a:extLst>
          </p:cNvPr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832E352-7C38-4B56-8863-1C35EFE01F3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F202589-14B6-4DE8-B232-3E768CB2F88F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4. Show relationship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AB96DA7-64A5-446C-B8FA-9F3655F9CEE2}"/>
              </a:ext>
            </a:extLst>
          </p:cNvPr>
          <p:cNvGrpSpPr/>
          <p:nvPr/>
        </p:nvGrpSpPr>
        <p:grpSpPr>
          <a:xfrm>
            <a:off x="2066922" y="513906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8FB2721-2E07-4B72-AE98-8CB4B4876BF5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5629803-7ADC-4065-BD67-37DEA7AC3A03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5. Challenge the audience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1003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72BB5C5-1085-4A26-9B79-352A0B576E8E}"/>
              </a:ext>
            </a:extLst>
          </p:cNvPr>
          <p:cNvGrpSpPr/>
          <p:nvPr/>
        </p:nvGrpSpPr>
        <p:grpSpPr>
          <a:xfrm>
            <a:off x="4632697" y="3623733"/>
            <a:ext cx="3691466" cy="693935"/>
            <a:chOff x="1906953" y="1849761"/>
            <a:chExt cx="5443662" cy="693935"/>
          </a:xfrm>
          <a:solidFill>
            <a:srgbClr val="8FAAC3"/>
          </a:solidFill>
        </p:grpSpPr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9B12C148-3054-4290-91B3-4F5D4D6A3247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C96E07D-73EA-4022-8941-6C8F6C7C7AE6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Conclusion</a:t>
              </a:r>
            </a:p>
          </p:txBody>
        </p:sp>
      </p:grpSp>
      <p:sp>
        <p:nvSpPr>
          <p:cNvPr id="18" name="Rectangle 8">
            <a:extLst>
              <a:ext uri="{FF2B5EF4-FFF2-40B4-BE49-F238E27FC236}">
                <a16:creationId xmlns:a16="http://schemas.microsoft.com/office/drawing/2014/main" id="{49A59CB5-8687-46A0-A8A9-207FF3014881}"/>
              </a:ext>
            </a:extLst>
          </p:cNvPr>
          <p:cNvSpPr/>
          <p:nvPr/>
        </p:nvSpPr>
        <p:spPr>
          <a:xfrm>
            <a:off x="7000064" y="3018777"/>
            <a:ext cx="812799" cy="874617"/>
          </a:xfrm>
          <a:prstGeom prst="downArrow">
            <a:avLst/>
          </a:prstGeom>
          <a:solidFill>
            <a:srgbClr val="3750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BDC924C-2044-4820-ABBF-3ACED39AC5DA}"/>
              </a:ext>
            </a:extLst>
          </p:cNvPr>
          <p:cNvGrpSpPr/>
          <p:nvPr/>
        </p:nvGrpSpPr>
        <p:grpSpPr>
          <a:xfrm>
            <a:off x="4064001" y="2683613"/>
            <a:ext cx="3691466" cy="693935"/>
            <a:chOff x="1906953" y="1849761"/>
            <a:chExt cx="5443662" cy="693935"/>
          </a:xfrm>
          <a:solidFill>
            <a:srgbClr val="567DA0"/>
          </a:solidFill>
        </p:grpSpPr>
        <p:sp>
          <p:nvSpPr>
            <p:cNvPr id="20" name="Rectangle 8">
              <a:extLst>
                <a:ext uri="{FF2B5EF4-FFF2-40B4-BE49-F238E27FC236}">
                  <a16:creationId xmlns:a16="http://schemas.microsoft.com/office/drawing/2014/main" id="{333A3A0D-E67D-407E-8486-A8E54A8AC4E2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667E07B-B101-4A05-BE07-7C37D4E9FCF7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Body Paragraphs</a:t>
              </a:r>
            </a:p>
          </p:txBody>
        </p:sp>
      </p:grpSp>
      <p:sp>
        <p:nvSpPr>
          <p:cNvPr id="22" name="Rectangle 8">
            <a:extLst>
              <a:ext uri="{FF2B5EF4-FFF2-40B4-BE49-F238E27FC236}">
                <a16:creationId xmlns:a16="http://schemas.microsoft.com/office/drawing/2014/main" id="{A8A07B08-B936-46E8-B64E-527CA2DE8498}"/>
              </a:ext>
            </a:extLst>
          </p:cNvPr>
          <p:cNvSpPr/>
          <p:nvPr/>
        </p:nvSpPr>
        <p:spPr>
          <a:xfrm>
            <a:off x="6478430" y="2081256"/>
            <a:ext cx="812799" cy="874617"/>
          </a:xfrm>
          <a:prstGeom prst="downArrow">
            <a:avLst/>
          </a:prstGeom>
          <a:solidFill>
            <a:srgbClr val="3750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C1E5819-B12D-4B13-88D2-71146462E627}"/>
              </a:ext>
            </a:extLst>
          </p:cNvPr>
          <p:cNvGrpSpPr/>
          <p:nvPr/>
        </p:nvGrpSpPr>
        <p:grpSpPr>
          <a:xfrm>
            <a:off x="3522134" y="1713859"/>
            <a:ext cx="3691466" cy="693935"/>
            <a:chOff x="1906953" y="1849761"/>
            <a:chExt cx="5443662" cy="693935"/>
          </a:xfrm>
          <a:solidFill>
            <a:srgbClr val="375067"/>
          </a:solidFill>
        </p:grpSpPr>
        <p:sp>
          <p:nvSpPr>
            <p:cNvPr id="28" name="Rectangle 8">
              <a:extLst>
                <a:ext uri="{FF2B5EF4-FFF2-40B4-BE49-F238E27FC236}">
                  <a16:creationId xmlns:a16="http://schemas.microsoft.com/office/drawing/2014/main" id="{8C91EEF8-7744-4868-9B43-B672CA34748F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95DF876-4456-4586-84FF-45317B8EFD01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Introduction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44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Introductory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393A7FB8-93B4-4D8C-9956-84909D42C7AA}"/>
              </a:ext>
            </a:extLst>
          </p:cNvPr>
          <p:cNvSpPr/>
          <p:nvPr/>
        </p:nvSpPr>
        <p:spPr>
          <a:xfrm rot="2595303">
            <a:off x="2808276" y="3146856"/>
            <a:ext cx="1884260" cy="1056192"/>
          </a:xfrm>
          <a:prstGeom prst="rightArrow">
            <a:avLst/>
          </a:prstGeom>
          <a:solidFill>
            <a:srgbClr val="E1CA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E0FCA0F-67E2-4563-8A7B-EF0B7AC6CDB3}"/>
              </a:ext>
            </a:extLst>
          </p:cNvPr>
          <p:cNvGrpSpPr/>
          <p:nvPr/>
        </p:nvGrpSpPr>
        <p:grpSpPr>
          <a:xfrm>
            <a:off x="1679171" y="1612675"/>
            <a:ext cx="3458095" cy="1679164"/>
            <a:chOff x="1679171" y="1612675"/>
            <a:chExt cx="3458095" cy="1679164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C2DFCC6E-AA85-43F0-92C4-4B0AEBAF5B26}"/>
                </a:ext>
              </a:extLst>
            </p:cNvPr>
            <p:cNvSpPr/>
            <p:nvPr/>
          </p:nvSpPr>
          <p:spPr>
            <a:xfrm>
              <a:off x="1679171" y="1612675"/>
              <a:ext cx="3458095" cy="1679164"/>
            </a:xfrm>
            <a:prstGeom prst="round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7F299C9-1BF3-4D20-9425-E854E2BBB32A}"/>
                </a:ext>
              </a:extLst>
            </p:cNvPr>
            <p:cNvSpPr txBox="1"/>
            <p:nvPr/>
          </p:nvSpPr>
          <p:spPr>
            <a:xfrm>
              <a:off x="1748438" y="1867312"/>
              <a:ext cx="3320275" cy="1200329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Captivate Audience</a:t>
              </a:r>
            </a:p>
          </p:txBody>
        </p:sp>
      </p:grp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62D8DA63-D41F-47F7-B9D1-D062B6772015}"/>
              </a:ext>
            </a:extLst>
          </p:cNvPr>
          <p:cNvSpPr/>
          <p:nvPr/>
        </p:nvSpPr>
        <p:spPr>
          <a:xfrm rot="7648309">
            <a:off x="7412549" y="3146856"/>
            <a:ext cx="1884260" cy="1056192"/>
          </a:xfrm>
          <a:prstGeom prst="rightArrow">
            <a:avLst/>
          </a:prstGeom>
          <a:solidFill>
            <a:srgbClr val="E1CA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A2B528A-AF40-41C7-88F3-1258CD321FC8}"/>
              </a:ext>
            </a:extLst>
          </p:cNvPr>
          <p:cNvGrpSpPr/>
          <p:nvPr/>
        </p:nvGrpSpPr>
        <p:grpSpPr>
          <a:xfrm>
            <a:off x="7054736" y="1612675"/>
            <a:ext cx="3458095" cy="1679164"/>
            <a:chOff x="1679171" y="1612675"/>
            <a:chExt cx="3458095" cy="1679164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882C68DB-FCA7-4E93-A991-A4D6CF80D967}"/>
                </a:ext>
              </a:extLst>
            </p:cNvPr>
            <p:cNvSpPr/>
            <p:nvPr/>
          </p:nvSpPr>
          <p:spPr>
            <a:xfrm>
              <a:off x="1679171" y="1612675"/>
              <a:ext cx="3458095" cy="1679164"/>
            </a:xfrm>
            <a:prstGeom prst="round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529E939-48F1-45D7-8E9B-008B171BB291}"/>
                </a:ext>
              </a:extLst>
            </p:cNvPr>
            <p:cNvSpPr txBox="1"/>
            <p:nvPr/>
          </p:nvSpPr>
          <p:spPr>
            <a:xfrm>
              <a:off x="1748438" y="1867312"/>
              <a:ext cx="3320275" cy="1200329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Introduce Main Idea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BDB1F9C-58DB-40C5-ABA3-E93E2A895183}"/>
              </a:ext>
            </a:extLst>
          </p:cNvPr>
          <p:cNvGrpSpPr/>
          <p:nvPr/>
        </p:nvGrpSpPr>
        <p:grpSpPr>
          <a:xfrm>
            <a:off x="4166062" y="4058065"/>
            <a:ext cx="3859876" cy="2304476"/>
            <a:chOff x="1679171" y="1612675"/>
            <a:chExt cx="3458095" cy="1698747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7018C61-E31B-4C05-B3F0-BCD5CDA003A8}"/>
                </a:ext>
              </a:extLst>
            </p:cNvPr>
            <p:cNvSpPr/>
            <p:nvPr/>
          </p:nvSpPr>
          <p:spPr>
            <a:xfrm>
              <a:off x="1679171" y="1612675"/>
              <a:ext cx="3458095" cy="1679164"/>
            </a:xfrm>
            <a:prstGeom prst="ellipse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5CB7486-FEBC-4231-8232-1672F6CD46FD}"/>
                </a:ext>
              </a:extLst>
            </p:cNvPr>
            <p:cNvSpPr txBox="1"/>
            <p:nvPr/>
          </p:nvSpPr>
          <p:spPr>
            <a:xfrm>
              <a:off x="1748438" y="1623532"/>
              <a:ext cx="3320275" cy="1687890"/>
            </a:xfrm>
            <a:prstGeom prst="ellipse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Introduction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873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Introductory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CB54E9DF-AB52-4426-9305-2F188DF6AD92}"/>
              </a:ext>
            </a:extLst>
          </p:cNvPr>
          <p:cNvSpPr/>
          <p:nvPr/>
        </p:nvSpPr>
        <p:spPr>
          <a:xfrm>
            <a:off x="2526939" y="1612189"/>
            <a:ext cx="7138122" cy="4439465"/>
          </a:xfrm>
          <a:prstGeom prst="triangl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8AD20A6-F40E-41BD-BA69-5606E974FF62}"/>
              </a:ext>
            </a:extLst>
          </p:cNvPr>
          <p:cNvSpPr/>
          <p:nvPr/>
        </p:nvSpPr>
        <p:spPr>
          <a:xfrm>
            <a:off x="6508650" y="1982546"/>
            <a:ext cx="2726574" cy="1088965"/>
          </a:xfrm>
          <a:prstGeom prst="roundRect">
            <a:avLst/>
          </a:prstGeom>
          <a:solidFill>
            <a:schemeClr val="bg2">
              <a:alpha val="76000"/>
            </a:schemeClr>
          </a:solidFill>
          <a:ln>
            <a:solidFill>
              <a:srgbClr val="A5B2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Provide general information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F5919D0-E876-4905-8695-ACA95B6C969D}"/>
              </a:ext>
            </a:extLst>
          </p:cNvPr>
          <p:cNvSpPr/>
          <p:nvPr/>
        </p:nvSpPr>
        <p:spPr>
          <a:xfrm>
            <a:off x="6508650" y="3361436"/>
            <a:ext cx="2726574" cy="1088965"/>
          </a:xfrm>
          <a:prstGeom prst="roundRect">
            <a:avLst/>
          </a:prstGeom>
          <a:solidFill>
            <a:schemeClr val="bg2">
              <a:alpha val="76000"/>
            </a:schemeClr>
          </a:solidFill>
          <a:ln>
            <a:solidFill>
              <a:srgbClr val="A5B2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Draw audience in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D5B97ED-A90E-4833-B308-DF96B94728CE}"/>
              </a:ext>
            </a:extLst>
          </p:cNvPr>
          <p:cNvSpPr/>
          <p:nvPr/>
        </p:nvSpPr>
        <p:spPr>
          <a:xfrm>
            <a:off x="6508650" y="4740327"/>
            <a:ext cx="2726574" cy="1088965"/>
          </a:xfrm>
          <a:prstGeom prst="roundRect">
            <a:avLst/>
          </a:prstGeom>
          <a:solidFill>
            <a:schemeClr val="bg2">
              <a:alpha val="76000"/>
            </a:schemeClr>
          </a:solidFill>
          <a:ln>
            <a:solidFill>
              <a:srgbClr val="A5B2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Present main idea</a:t>
            </a:r>
          </a:p>
        </p:txBody>
      </p:sp>
    </p:spTree>
    <p:extLst>
      <p:ext uri="{BB962C8B-B14F-4D97-AF65-F5344CB8AC3E}">
        <p14:creationId xmlns:p14="http://schemas.microsoft.com/office/powerpoint/2010/main" val="3602604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Build a Solid Introduction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1536952"/>
            <a:ext cx="5443662" cy="608874"/>
            <a:chOff x="1906953" y="1849761"/>
            <a:chExt cx="5443662" cy="693935"/>
          </a:xfrm>
          <a:solidFill>
            <a:srgbClr val="E1CAC5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23542"/>
                  </a:solidFill>
                </a:rPr>
                <a:t>1. Introduce the topic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2485890"/>
            <a:ext cx="5443662" cy="608874"/>
            <a:chOff x="1906953" y="1849761"/>
            <a:chExt cx="5443662" cy="693935"/>
          </a:xfrm>
          <a:solidFill>
            <a:srgbClr val="E1CAC5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23542"/>
                  </a:solidFill>
                </a:rPr>
                <a:t>2. Grab the audience’s attention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3428281"/>
            <a:ext cx="5443662" cy="608874"/>
            <a:chOff x="1906953" y="1849761"/>
            <a:chExt cx="5443662" cy="693935"/>
          </a:xfrm>
          <a:solidFill>
            <a:srgbClr val="E1CAC5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23542"/>
                  </a:solidFill>
                </a:rPr>
                <a:t>3. Give background information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4345508"/>
            <a:ext cx="5443662" cy="608874"/>
            <a:chOff x="1906953" y="1849761"/>
            <a:chExt cx="5443662" cy="693935"/>
          </a:xfrm>
          <a:solidFill>
            <a:srgbClr val="E1CAC5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23542"/>
                  </a:solidFill>
                </a:rPr>
                <a:t>4. Help the audience make connections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26650" y="5262735"/>
            <a:ext cx="5443662" cy="608874"/>
            <a:chOff x="1906953" y="1849761"/>
            <a:chExt cx="5443662" cy="693935"/>
          </a:xfrm>
          <a:solidFill>
            <a:srgbClr val="E1CAC5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23542"/>
                  </a:solidFill>
                </a:rPr>
                <a:t>5. End with your thesis statement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4091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 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155638" y="1684941"/>
            <a:ext cx="7880724" cy="4035149"/>
            <a:chOff x="1906953" y="1862663"/>
            <a:chExt cx="5443662" cy="693935"/>
          </a:xfrm>
          <a:solidFill>
            <a:srgbClr val="F3E2D5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62663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33345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rgbClr val="323542"/>
                  </a:solidFill>
                </a:rPr>
                <a:t>“The popularity of outdoor running competitions has exploded over the past five years.”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7068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Body 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393A7FB8-93B4-4D8C-9956-84909D42C7AA}"/>
              </a:ext>
            </a:extLst>
          </p:cNvPr>
          <p:cNvSpPr/>
          <p:nvPr/>
        </p:nvSpPr>
        <p:spPr>
          <a:xfrm rot="2595303">
            <a:off x="2808276" y="3146856"/>
            <a:ext cx="1884260" cy="1056192"/>
          </a:xfrm>
          <a:prstGeom prst="rightArrow">
            <a:avLst/>
          </a:prstGeom>
          <a:solidFill>
            <a:srgbClr val="E1CA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E0FCA0F-67E2-4563-8A7B-EF0B7AC6CDB3}"/>
              </a:ext>
            </a:extLst>
          </p:cNvPr>
          <p:cNvGrpSpPr/>
          <p:nvPr/>
        </p:nvGrpSpPr>
        <p:grpSpPr>
          <a:xfrm>
            <a:off x="1679171" y="1612675"/>
            <a:ext cx="3458095" cy="1679164"/>
            <a:chOff x="1679171" y="1612675"/>
            <a:chExt cx="3458095" cy="1679164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C2DFCC6E-AA85-43F0-92C4-4B0AEBAF5B26}"/>
                </a:ext>
              </a:extLst>
            </p:cNvPr>
            <p:cNvSpPr/>
            <p:nvPr/>
          </p:nvSpPr>
          <p:spPr>
            <a:xfrm>
              <a:off x="1679171" y="1612675"/>
              <a:ext cx="3458095" cy="1679164"/>
            </a:xfrm>
            <a:prstGeom prst="round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7F299C9-1BF3-4D20-9425-E854E2BBB32A}"/>
                </a:ext>
              </a:extLst>
            </p:cNvPr>
            <p:cNvSpPr txBox="1"/>
            <p:nvPr/>
          </p:nvSpPr>
          <p:spPr>
            <a:xfrm>
              <a:off x="1748438" y="1928867"/>
              <a:ext cx="3320275" cy="1077218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Contain Main Points</a:t>
              </a:r>
            </a:p>
          </p:txBody>
        </p:sp>
      </p:grp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62D8DA63-D41F-47F7-B9D1-D062B6772015}"/>
              </a:ext>
            </a:extLst>
          </p:cNvPr>
          <p:cNvSpPr/>
          <p:nvPr/>
        </p:nvSpPr>
        <p:spPr>
          <a:xfrm rot="7648309">
            <a:off x="7412549" y="3146856"/>
            <a:ext cx="1884260" cy="1056192"/>
          </a:xfrm>
          <a:prstGeom prst="rightArrow">
            <a:avLst/>
          </a:prstGeom>
          <a:solidFill>
            <a:srgbClr val="E1CA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A2B528A-AF40-41C7-88F3-1258CD321FC8}"/>
              </a:ext>
            </a:extLst>
          </p:cNvPr>
          <p:cNvGrpSpPr/>
          <p:nvPr/>
        </p:nvGrpSpPr>
        <p:grpSpPr>
          <a:xfrm>
            <a:off x="7054736" y="1612675"/>
            <a:ext cx="3458095" cy="1679164"/>
            <a:chOff x="1679171" y="1612675"/>
            <a:chExt cx="3458095" cy="1679164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882C68DB-FCA7-4E93-A991-A4D6CF80D967}"/>
                </a:ext>
              </a:extLst>
            </p:cNvPr>
            <p:cNvSpPr/>
            <p:nvPr/>
          </p:nvSpPr>
          <p:spPr>
            <a:xfrm>
              <a:off x="1679171" y="1612675"/>
              <a:ext cx="3458095" cy="1679164"/>
            </a:xfrm>
            <a:prstGeom prst="round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529E939-48F1-45D7-8E9B-008B171BB291}"/>
                </a:ext>
              </a:extLst>
            </p:cNvPr>
            <p:cNvSpPr txBox="1"/>
            <p:nvPr/>
          </p:nvSpPr>
          <p:spPr>
            <a:xfrm>
              <a:off x="1748438" y="1928868"/>
              <a:ext cx="3320275" cy="1077218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Share Supporting Details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BDB1F9C-58DB-40C5-ABA3-E93E2A895183}"/>
              </a:ext>
            </a:extLst>
          </p:cNvPr>
          <p:cNvGrpSpPr/>
          <p:nvPr/>
        </p:nvGrpSpPr>
        <p:grpSpPr>
          <a:xfrm>
            <a:off x="4166062" y="4058065"/>
            <a:ext cx="3859876" cy="2277910"/>
            <a:chOff x="1679171" y="1612675"/>
            <a:chExt cx="3458095" cy="1679164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7018C61-E31B-4C05-B3F0-BCD5CDA003A8}"/>
                </a:ext>
              </a:extLst>
            </p:cNvPr>
            <p:cNvSpPr/>
            <p:nvPr/>
          </p:nvSpPr>
          <p:spPr>
            <a:xfrm>
              <a:off x="1679171" y="1612675"/>
              <a:ext cx="3458095" cy="1679164"/>
            </a:xfrm>
            <a:prstGeom prst="ellipse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5CB7486-FEBC-4231-8232-1672F6CD46FD}"/>
                </a:ext>
              </a:extLst>
            </p:cNvPr>
            <p:cNvSpPr txBox="1"/>
            <p:nvPr/>
          </p:nvSpPr>
          <p:spPr>
            <a:xfrm>
              <a:off x="1748438" y="2036782"/>
              <a:ext cx="3320275" cy="861390"/>
            </a:xfrm>
            <a:prstGeom prst="ellipse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Body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7769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Supporting Details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6DD4BFF-07E8-4220-BBAF-FA41895C9BC8}"/>
              </a:ext>
            </a:extLst>
          </p:cNvPr>
          <p:cNvGrpSpPr/>
          <p:nvPr/>
        </p:nvGrpSpPr>
        <p:grpSpPr>
          <a:xfrm>
            <a:off x="2739969" y="1255571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DF78CDC-ACFE-4AB8-81AA-11FB3CF4E907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CC9007E9-86BC-4C7B-AA10-67D0F29F7780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Anecdotes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F25EF01-F985-4558-B399-9DEB32608B6B}"/>
              </a:ext>
            </a:extLst>
          </p:cNvPr>
          <p:cNvGrpSpPr/>
          <p:nvPr/>
        </p:nvGrpSpPr>
        <p:grpSpPr>
          <a:xfrm>
            <a:off x="7505041" y="1250024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284953C-84D3-4530-AE71-DDD57F4A1D78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19D3A9C-DD4C-48EE-A8C4-B6DB8FAB81BB}"/>
                </a:ext>
              </a:extLst>
            </p:cNvPr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Descriptions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4E80F3A-0146-46D5-80AC-44B19AC6EA25}"/>
              </a:ext>
            </a:extLst>
          </p:cNvPr>
          <p:cNvGrpSpPr/>
          <p:nvPr/>
        </p:nvGrpSpPr>
        <p:grpSpPr>
          <a:xfrm>
            <a:off x="2739968" y="3119862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AB441B6A-E42D-462F-845A-5FE1B71759DC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3D80E10-53E2-461D-B107-542D3213553C}"/>
                </a:ext>
              </a:extLst>
            </p:cNvPr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Examples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7FAF2D9-5509-4450-8BB1-C12A880500E6}"/>
              </a:ext>
            </a:extLst>
          </p:cNvPr>
          <p:cNvGrpSpPr/>
          <p:nvPr/>
        </p:nvGrpSpPr>
        <p:grpSpPr>
          <a:xfrm>
            <a:off x="5122505" y="3117847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BD6BC30C-9C64-49D1-AD0F-ED907A0FA7AB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B4095782-F472-4124-A1D4-EE23D8F6C2FA}"/>
                </a:ext>
              </a:extLst>
            </p:cNvPr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Expert analysis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0F0A54C-58DB-40C3-A634-251124A30F3B}"/>
              </a:ext>
            </a:extLst>
          </p:cNvPr>
          <p:cNvGrpSpPr/>
          <p:nvPr/>
        </p:nvGrpSpPr>
        <p:grpSpPr>
          <a:xfrm>
            <a:off x="7505041" y="3125409"/>
            <a:ext cx="2080340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45DE455A-7FA1-4C66-AC9C-E5CBFFCAE1F4}"/>
                </a:ext>
              </a:extLst>
            </p:cNvPr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0196B26F-3A6A-4EEC-9401-6A745855E164}"/>
                </a:ext>
              </a:extLst>
            </p:cNvPr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Facts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FBEC0CD-C072-4F21-81B5-417CB2DC27EE}"/>
              </a:ext>
            </a:extLst>
          </p:cNvPr>
          <p:cNvGrpSpPr/>
          <p:nvPr/>
        </p:nvGrpSpPr>
        <p:grpSpPr>
          <a:xfrm>
            <a:off x="5122505" y="1250024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6E489901-CB94-44B5-8BB1-0C35C923112E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BFE391F-6B4A-4C1C-9FBA-B2EB55F454A6}"/>
                </a:ext>
              </a:extLst>
            </p:cNvPr>
            <p:cNvSpPr txBox="1"/>
            <p:nvPr/>
          </p:nvSpPr>
          <p:spPr>
            <a:xfrm>
              <a:off x="3739740" y="2023592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Author analysis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8123C62-B0D5-4551-B4D0-5114B8897552}"/>
              </a:ext>
            </a:extLst>
          </p:cNvPr>
          <p:cNvGrpSpPr/>
          <p:nvPr/>
        </p:nvGrpSpPr>
        <p:grpSpPr>
          <a:xfrm>
            <a:off x="3942691" y="4982138"/>
            <a:ext cx="2080340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FB5B819-6094-4A1C-BE23-99F01E1AE263}"/>
                </a:ext>
              </a:extLst>
            </p:cNvPr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E2ECACA-C205-4AD0-9C4C-2C379C622F4F}"/>
                </a:ext>
              </a:extLst>
            </p:cNvPr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Reflections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8D0782D-ADDC-46EF-999D-4F74137C9299}"/>
              </a:ext>
            </a:extLst>
          </p:cNvPr>
          <p:cNvGrpSpPr/>
          <p:nvPr/>
        </p:nvGrpSpPr>
        <p:grpSpPr>
          <a:xfrm>
            <a:off x="6371566" y="4982138"/>
            <a:ext cx="2080340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1B15846F-F32B-42D8-AE47-5107721FDC5C}"/>
                </a:ext>
              </a:extLst>
            </p:cNvPr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C4581763-C5D0-4F99-BEBB-4FE4846E511B}"/>
                </a:ext>
              </a:extLst>
            </p:cNvPr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Statistics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7768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D5F2123-4656-4F0A-A2F9-49814AF32735}"/>
              </a:ext>
            </a:extLst>
          </p:cNvPr>
          <p:cNvGrpSpPr/>
          <p:nvPr/>
        </p:nvGrpSpPr>
        <p:grpSpPr>
          <a:xfrm>
            <a:off x="2745630" y="1137908"/>
            <a:ext cx="6700740" cy="4620790"/>
            <a:chOff x="2965630" y="1133323"/>
            <a:chExt cx="6700740" cy="4620790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F5A7D2F-CF0A-4E90-9F5D-76A7CDA833C7}"/>
                </a:ext>
              </a:extLst>
            </p:cNvPr>
            <p:cNvSpPr/>
            <p:nvPr/>
          </p:nvSpPr>
          <p:spPr>
            <a:xfrm>
              <a:off x="5825066" y="2616199"/>
              <a:ext cx="2980266" cy="2980266"/>
            </a:xfrm>
            <a:custGeom>
              <a:avLst/>
              <a:gdLst>
                <a:gd name="connsiteX0" fmla="*/ 2115406 w 2980266"/>
                <a:gd name="connsiteY0" fmla="*/ 475169 h 2980266"/>
                <a:gd name="connsiteX1" fmla="*/ 2347223 w 2980266"/>
                <a:gd name="connsiteY1" fmla="*/ 280641 h 2980266"/>
                <a:gd name="connsiteX2" fmla="*/ 2532418 w 2980266"/>
                <a:gd name="connsiteY2" fmla="*/ 436038 h 2980266"/>
                <a:gd name="connsiteX3" fmla="*/ 2381100 w 2980266"/>
                <a:gd name="connsiteY3" fmla="*/ 698113 h 2980266"/>
                <a:gd name="connsiteX4" fmla="*/ 2621526 w 2980266"/>
                <a:gd name="connsiteY4" fmla="*/ 1114543 h 2980266"/>
                <a:gd name="connsiteX5" fmla="*/ 2924149 w 2980266"/>
                <a:gd name="connsiteY5" fmla="*/ 1114535 h 2980266"/>
                <a:gd name="connsiteX6" fmla="*/ 2966129 w 2980266"/>
                <a:gd name="connsiteY6" fmla="*/ 1352617 h 2980266"/>
                <a:gd name="connsiteX7" fmla="*/ 2681754 w 2980266"/>
                <a:gd name="connsiteY7" fmla="*/ 1456113 h 2980266"/>
                <a:gd name="connsiteX8" fmla="*/ 2598255 w 2980266"/>
                <a:gd name="connsiteY8" fmla="*/ 1929659 h 2980266"/>
                <a:gd name="connsiteX9" fmla="*/ 2830082 w 2980266"/>
                <a:gd name="connsiteY9" fmla="*/ 2124176 h 2980266"/>
                <a:gd name="connsiteX10" fmla="*/ 2709205 w 2980266"/>
                <a:gd name="connsiteY10" fmla="*/ 2333542 h 2980266"/>
                <a:gd name="connsiteX11" fmla="*/ 2424835 w 2980266"/>
                <a:gd name="connsiteY11" fmla="*/ 2230031 h 2980266"/>
                <a:gd name="connsiteX12" fmla="*/ 2056481 w 2980266"/>
                <a:gd name="connsiteY12" fmla="*/ 2539116 h 2980266"/>
                <a:gd name="connsiteX13" fmla="*/ 2109039 w 2980266"/>
                <a:gd name="connsiteY13" fmla="*/ 2837141 h 2980266"/>
                <a:gd name="connsiteX14" fmla="*/ 1881863 w 2980266"/>
                <a:gd name="connsiteY14" fmla="*/ 2919826 h 2980266"/>
                <a:gd name="connsiteX15" fmla="*/ 1730559 w 2980266"/>
                <a:gd name="connsiteY15" fmla="*/ 2657743 h 2980266"/>
                <a:gd name="connsiteX16" fmla="*/ 1249707 w 2980266"/>
                <a:gd name="connsiteY16" fmla="*/ 2657743 h 2980266"/>
                <a:gd name="connsiteX17" fmla="*/ 1098403 w 2980266"/>
                <a:gd name="connsiteY17" fmla="*/ 2919826 h 2980266"/>
                <a:gd name="connsiteX18" fmla="*/ 871227 w 2980266"/>
                <a:gd name="connsiteY18" fmla="*/ 2837141 h 2980266"/>
                <a:gd name="connsiteX19" fmla="*/ 923785 w 2980266"/>
                <a:gd name="connsiteY19" fmla="*/ 2539117 h 2980266"/>
                <a:gd name="connsiteX20" fmla="*/ 555431 w 2980266"/>
                <a:gd name="connsiteY20" fmla="*/ 2230032 h 2980266"/>
                <a:gd name="connsiteX21" fmla="*/ 271061 w 2980266"/>
                <a:gd name="connsiteY21" fmla="*/ 2333542 h 2980266"/>
                <a:gd name="connsiteX22" fmla="*/ 150184 w 2980266"/>
                <a:gd name="connsiteY22" fmla="*/ 2124176 h 2980266"/>
                <a:gd name="connsiteX23" fmla="*/ 382011 w 2980266"/>
                <a:gd name="connsiteY23" fmla="*/ 1929660 h 2980266"/>
                <a:gd name="connsiteX24" fmla="*/ 298512 w 2980266"/>
                <a:gd name="connsiteY24" fmla="*/ 1456114 h 2980266"/>
                <a:gd name="connsiteX25" fmla="*/ 14137 w 2980266"/>
                <a:gd name="connsiteY25" fmla="*/ 1352617 h 2980266"/>
                <a:gd name="connsiteX26" fmla="*/ 56117 w 2980266"/>
                <a:gd name="connsiteY26" fmla="*/ 1114535 h 2980266"/>
                <a:gd name="connsiteX27" fmla="*/ 358740 w 2980266"/>
                <a:gd name="connsiteY27" fmla="*/ 1114543 h 2980266"/>
                <a:gd name="connsiteX28" fmla="*/ 599166 w 2980266"/>
                <a:gd name="connsiteY28" fmla="*/ 698113 h 2980266"/>
                <a:gd name="connsiteX29" fmla="*/ 447848 w 2980266"/>
                <a:gd name="connsiteY29" fmla="*/ 436038 h 2980266"/>
                <a:gd name="connsiteX30" fmla="*/ 633043 w 2980266"/>
                <a:gd name="connsiteY30" fmla="*/ 280641 h 2980266"/>
                <a:gd name="connsiteX31" fmla="*/ 864860 w 2980266"/>
                <a:gd name="connsiteY31" fmla="*/ 475169 h 2980266"/>
                <a:gd name="connsiteX32" fmla="*/ 1316713 w 2980266"/>
                <a:gd name="connsiteY32" fmla="*/ 310708 h 2980266"/>
                <a:gd name="connsiteX33" fmla="*/ 1369255 w 2980266"/>
                <a:gd name="connsiteY33" fmla="*/ 12681 h 2980266"/>
                <a:gd name="connsiteX34" fmla="*/ 1611011 w 2980266"/>
                <a:gd name="connsiteY34" fmla="*/ 12681 h 2980266"/>
                <a:gd name="connsiteX35" fmla="*/ 1663553 w 2980266"/>
                <a:gd name="connsiteY35" fmla="*/ 310708 h 2980266"/>
                <a:gd name="connsiteX36" fmla="*/ 2115406 w 2980266"/>
                <a:gd name="connsiteY36" fmla="*/ 475169 h 2980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2980266" h="2980266">
                  <a:moveTo>
                    <a:pt x="2115406" y="475169"/>
                  </a:moveTo>
                  <a:lnTo>
                    <a:pt x="2347223" y="280641"/>
                  </a:lnTo>
                  <a:lnTo>
                    <a:pt x="2532418" y="436038"/>
                  </a:lnTo>
                  <a:lnTo>
                    <a:pt x="2381100" y="698113"/>
                  </a:lnTo>
                  <a:cubicBezTo>
                    <a:pt x="2488696" y="819151"/>
                    <a:pt x="2570502" y="960843"/>
                    <a:pt x="2621526" y="1114543"/>
                  </a:cubicBezTo>
                  <a:lnTo>
                    <a:pt x="2924149" y="1114535"/>
                  </a:lnTo>
                  <a:lnTo>
                    <a:pt x="2966129" y="1352617"/>
                  </a:lnTo>
                  <a:lnTo>
                    <a:pt x="2681754" y="1456113"/>
                  </a:lnTo>
                  <a:cubicBezTo>
                    <a:pt x="2686376" y="1617995"/>
                    <a:pt x="2657965" y="1779121"/>
                    <a:pt x="2598255" y="1929659"/>
                  </a:cubicBezTo>
                  <a:lnTo>
                    <a:pt x="2830082" y="2124176"/>
                  </a:lnTo>
                  <a:lnTo>
                    <a:pt x="2709205" y="2333542"/>
                  </a:lnTo>
                  <a:lnTo>
                    <a:pt x="2424835" y="2230031"/>
                  </a:lnTo>
                  <a:cubicBezTo>
                    <a:pt x="2324320" y="2357010"/>
                    <a:pt x="2198986" y="2462178"/>
                    <a:pt x="2056481" y="2539116"/>
                  </a:cubicBezTo>
                  <a:lnTo>
                    <a:pt x="2109039" y="2837141"/>
                  </a:lnTo>
                  <a:lnTo>
                    <a:pt x="1881863" y="2919826"/>
                  </a:lnTo>
                  <a:lnTo>
                    <a:pt x="1730559" y="2657743"/>
                  </a:lnTo>
                  <a:cubicBezTo>
                    <a:pt x="1571939" y="2690405"/>
                    <a:pt x="1408327" y="2690405"/>
                    <a:pt x="1249707" y="2657743"/>
                  </a:cubicBezTo>
                  <a:lnTo>
                    <a:pt x="1098403" y="2919826"/>
                  </a:lnTo>
                  <a:lnTo>
                    <a:pt x="871227" y="2837141"/>
                  </a:lnTo>
                  <a:lnTo>
                    <a:pt x="923785" y="2539117"/>
                  </a:lnTo>
                  <a:cubicBezTo>
                    <a:pt x="781280" y="2462179"/>
                    <a:pt x="655947" y="2357011"/>
                    <a:pt x="555431" y="2230032"/>
                  </a:cubicBezTo>
                  <a:lnTo>
                    <a:pt x="271061" y="2333542"/>
                  </a:lnTo>
                  <a:lnTo>
                    <a:pt x="150184" y="2124176"/>
                  </a:lnTo>
                  <a:lnTo>
                    <a:pt x="382011" y="1929660"/>
                  </a:lnTo>
                  <a:cubicBezTo>
                    <a:pt x="322301" y="1779122"/>
                    <a:pt x="293890" y="1617995"/>
                    <a:pt x="298512" y="1456114"/>
                  </a:cubicBezTo>
                  <a:lnTo>
                    <a:pt x="14137" y="1352617"/>
                  </a:lnTo>
                  <a:lnTo>
                    <a:pt x="56117" y="1114535"/>
                  </a:lnTo>
                  <a:lnTo>
                    <a:pt x="358740" y="1114543"/>
                  </a:lnTo>
                  <a:cubicBezTo>
                    <a:pt x="409764" y="960843"/>
                    <a:pt x="491570" y="819151"/>
                    <a:pt x="599166" y="698113"/>
                  </a:cubicBezTo>
                  <a:lnTo>
                    <a:pt x="447848" y="436038"/>
                  </a:lnTo>
                  <a:lnTo>
                    <a:pt x="633043" y="280641"/>
                  </a:lnTo>
                  <a:lnTo>
                    <a:pt x="864860" y="475169"/>
                  </a:lnTo>
                  <a:cubicBezTo>
                    <a:pt x="1002743" y="390226"/>
                    <a:pt x="1156488" y="334267"/>
                    <a:pt x="1316713" y="310708"/>
                  </a:cubicBezTo>
                  <a:lnTo>
                    <a:pt x="1369255" y="12681"/>
                  </a:lnTo>
                  <a:lnTo>
                    <a:pt x="1611011" y="12681"/>
                  </a:lnTo>
                  <a:lnTo>
                    <a:pt x="1663553" y="310708"/>
                  </a:lnTo>
                  <a:cubicBezTo>
                    <a:pt x="1823778" y="334267"/>
                    <a:pt x="1977523" y="390226"/>
                    <a:pt x="2115406" y="475169"/>
                  </a:cubicBezTo>
                  <a:close/>
                </a:path>
              </a:pathLst>
            </a:custGeom>
            <a:solidFill>
              <a:srgbClr val="344B29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15676" tIns="714623" rIns="615676" bIns="766745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/>
                <a:t>Order of Body Paragraphs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508B32C-2875-4AE1-B60D-6BD8E3638A20}"/>
                </a:ext>
              </a:extLst>
            </p:cNvPr>
            <p:cNvSpPr/>
            <p:nvPr/>
          </p:nvSpPr>
          <p:spPr>
            <a:xfrm>
              <a:off x="3404235" y="1378789"/>
              <a:ext cx="3119586" cy="2771648"/>
            </a:xfrm>
            <a:custGeom>
              <a:avLst/>
              <a:gdLst>
                <a:gd name="connsiteX0" fmla="*/ 1621800 w 2167466"/>
                <a:gd name="connsiteY0" fmla="*/ 548964 h 2167466"/>
                <a:gd name="connsiteX1" fmla="*/ 1941574 w 2167466"/>
                <a:gd name="connsiteY1" fmla="*/ 452590 h 2167466"/>
                <a:gd name="connsiteX2" fmla="*/ 2059240 w 2167466"/>
                <a:gd name="connsiteY2" fmla="*/ 656392 h 2167466"/>
                <a:gd name="connsiteX3" fmla="*/ 1815890 w 2167466"/>
                <a:gd name="connsiteY3" fmla="*/ 885138 h 2167466"/>
                <a:gd name="connsiteX4" fmla="*/ 1815890 w 2167466"/>
                <a:gd name="connsiteY4" fmla="*/ 1282328 h 2167466"/>
                <a:gd name="connsiteX5" fmla="*/ 2059240 w 2167466"/>
                <a:gd name="connsiteY5" fmla="*/ 1511074 h 2167466"/>
                <a:gd name="connsiteX6" fmla="*/ 1941574 w 2167466"/>
                <a:gd name="connsiteY6" fmla="*/ 1714876 h 2167466"/>
                <a:gd name="connsiteX7" fmla="*/ 1621800 w 2167466"/>
                <a:gd name="connsiteY7" fmla="*/ 1618502 h 2167466"/>
                <a:gd name="connsiteX8" fmla="*/ 1277823 w 2167466"/>
                <a:gd name="connsiteY8" fmla="*/ 1817097 h 2167466"/>
                <a:gd name="connsiteX9" fmla="*/ 1201398 w 2167466"/>
                <a:gd name="connsiteY9" fmla="*/ 2142217 h 2167466"/>
                <a:gd name="connsiteX10" fmla="*/ 966068 w 2167466"/>
                <a:gd name="connsiteY10" fmla="*/ 2142217 h 2167466"/>
                <a:gd name="connsiteX11" fmla="*/ 889643 w 2167466"/>
                <a:gd name="connsiteY11" fmla="*/ 1817097 h 2167466"/>
                <a:gd name="connsiteX12" fmla="*/ 545666 w 2167466"/>
                <a:gd name="connsiteY12" fmla="*/ 1618502 h 2167466"/>
                <a:gd name="connsiteX13" fmla="*/ 225892 w 2167466"/>
                <a:gd name="connsiteY13" fmla="*/ 1714876 h 2167466"/>
                <a:gd name="connsiteX14" fmla="*/ 108226 w 2167466"/>
                <a:gd name="connsiteY14" fmla="*/ 1511074 h 2167466"/>
                <a:gd name="connsiteX15" fmla="*/ 351576 w 2167466"/>
                <a:gd name="connsiteY15" fmla="*/ 1282328 h 2167466"/>
                <a:gd name="connsiteX16" fmla="*/ 351576 w 2167466"/>
                <a:gd name="connsiteY16" fmla="*/ 885138 h 2167466"/>
                <a:gd name="connsiteX17" fmla="*/ 108226 w 2167466"/>
                <a:gd name="connsiteY17" fmla="*/ 656392 h 2167466"/>
                <a:gd name="connsiteX18" fmla="*/ 225892 w 2167466"/>
                <a:gd name="connsiteY18" fmla="*/ 452590 h 2167466"/>
                <a:gd name="connsiteX19" fmla="*/ 545666 w 2167466"/>
                <a:gd name="connsiteY19" fmla="*/ 548964 h 2167466"/>
                <a:gd name="connsiteX20" fmla="*/ 889643 w 2167466"/>
                <a:gd name="connsiteY20" fmla="*/ 350369 h 2167466"/>
                <a:gd name="connsiteX21" fmla="*/ 966068 w 2167466"/>
                <a:gd name="connsiteY21" fmla="*/ 25249 h 2167466"/>
                <a:gd name="connsiteX22" fmla="*/ 1201398 w 2167466"/>
                <a:gd name="connsiteY22" fmla="*/ 25249 h 2167466"/>
                <a:gd name="connsiteX23" fmla="*/ 1277823 w 2167466"/>
                <a:gd name="connsiteY23" fmla="*/ 350369 h 2167466"/>
                <a:gd name="connsiteX24" fmla="*/ 1621800 w 2167466"/>
                <a:gd name="connsiteY24" fmla="*/ 548964 h 2167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167466" h="2167466">
                  <a:moveTo>
                    <a:pt x="1621800" y="548964"/>
                  </a:moveTo>
                  <a:lnTo>
                    <a:pt x="1941574" y="452590"/>
                  </a:lnTo>
                  <a:lnTo>
                    <a:pt x="2059240" y="656392"/>
                  </a:lnTo>
                  <a:lnTo>
                    <a:pt x="1815890" y="885138"/>
                  </a:lnTo>
                  <a:cubicBezTo>
                    <a:pt x="1851165" y="1015185"/>
                    <a:pt x="1851165" y="1152281"/>
                    <a:pt x="1815890" y="1282328"/>
                  </a:cubicBezTo>
                  <a:lnTo>
                    <a:pt x="2059240" y="1511074"/>
                  </a:lnTo>
                  <a:lnTo>
                    <a:pt x="1941574" y="1714876"/>
                  </a:lnTo>
                  <a:lnTo>
                    <a:pt x="1621800" y="1618502"/>
                  </a:lnTo>
                  <a:cubicBezTo>
                    <a:pt x="1526813" y="1714075"/>
                    <a:pt x="1408085" y="1782623"/>
                    <a:pt x="1277823" y="1817097"/>
                  </a:cubicBezTo>
                  <a:lnTo>
                    <a:pt x="1201398" y="2142217"/>
                  </a:lnTo>
                  <a:lnTo>
                    <a:pt x="966068" y="2142217"/>
                  </a:lnTo>
                  <a:lnTo>
                    <a:pt x="889643" y="1817097"/>
                  </a:lnTo>
                  <a:cubicBezTo>
                    <a:pt x="759381" y="1782622"/>
                    <a:pt x="640653" y="1714074"/>
                    <a:pt x="545666" y="1618502"/>
                  </a:cubicBezTo>
                  <a:lnTo>
                    <a:pt x="225892" y="1714876"/>
                  </a:lnTo>
                  <a:lnTo>
                    <a:pt x="108226" y="1511074"/>
                  </a:lnTo>
                  <a:lnTo>
                    <a:pt x="351576" y="1282328"/>
                  </a:lnTo>
                  <a:cubicBezTo>
                    <a:pt x="316301" y="1152281"/>
                    <a:pt x="316301" y="1015185"/>
                    <a:pt x="351576" y="885138"/>
                  </a:cubicBezTo>
                  <a:lnTo>
                    <a:pt x="108226" y="656392"/>
                  </a:lnTo>
                  <a:lnTo>
                    <a:pt x="225892" y="452590"/>
                  </a:lnTo>
                  <a:lnTo>
                    <a:pt x="545666" y="548964"/>
                  </a:lnTo>
                  <a:cubicBezTo>
                    <a:pt x="640653" y="453391"/>
                    <a:pt x="759381" y="384843"/>
                    <a:pt x="889643" y="350369"/>
                  </a:cubicBezTo>
                  <a:lnTo>
                    <a:pt x="966068" y="25249"/>
                  </a:lnTo>
                  <a:lnTo>
                    <a:pt x="1201398" y="25249"/>
                  </a:lnTo>
                  <a:lnTo>
                    <a:pt x="1277823" y="350369"/>
                  </a:lnTo>
                  <a:cubicBezTo>
                    <a:pt x="1408085" y="384844"/>
                    <a:pt x="1526813" y="453392"/>
                    <a:pt x="1621800" y="548964"/>
                  </a:cubicBezTo>
                  <a:close/>
                </a:path>
              </a:pathLst>
            </a:custGeom>
            <a:solidFill>
              <a:srgbClr val="344B29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2176" tIns="565474" rIns="562176" bIns="565474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Organizational Pattern</a:t>
              </a:r>
            </a:p>
          </p:txBody>
        </p:sp>
        <p:sp>
          <p:nvSpPr>
            <p:cNvPr id="11" name="Arrow: Circular 10">
              <a:extLst>
                <a:ext uri="{FF2B5EF4-FFF2-40B4-BE49-F238E27FC236}">
                  <a16:creationId xmlns:a16="http://schemas.microsoft.com/office/drawing/2014/main" id="{354024F7-416F-4D81-A3A4-5EEF0B80CCE6}"/>
                </a:ext>
              </a:extLst>
            </p:cNvPr>
            <p:cNvSpPr/>
            <p:nvPr/>
          </p:nvSpPr>
          <p:spPr>
            <a:xfrm>
              <a:off x="6000642" y="2088385"/>
              <a:ext cx="3665728" cy="3665728"/>
            </a:xfrm>
            <a:prstGeom prst="circularArrow">
              <a:avLst>
                <a:gd name="adj1" fmla="val 4878"/>
                <a:gd name="adj2" fmla="val 312630"/>
                <a:gd name="adj3" fmla="val 3224359"/>
                <a:gd name="adj4" fmla="val 15113656"/>
                <a:gd name="adj5" fmla="val 5691"/>
              </a:avLst>
            </a:prstGeom>
            <a:solidFill>
              <a:srgbClr val="A5B2AA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Shape 11">
              <a:extLst>
                <a:ext uri="{FF2B5EF4-FFF2-40B4-BE49-F238E27FC236}">
                  <a16:creationId xmlns:a16="http://schemas.microsoft.com/office/drawing/2014/main" id="{3395CD39-1D58-4CDB-928B-06508D23B089}"/>
                </a:ext>
              </a:extLst>
            </p:cNvPr>
            <p:cNvSpPr/>
            <p:nvPr/>
          </p:nvSpPr>
          <p:spPr>
            <a:xfrm>
              <a:off x="2965630" y="1133323"/>
              <a:ext cx="2771648" cy="2771648"/>
            </a:xfrm>
            <a:prstGeom prst="leftCircularArrow">
              <a:avLst>
                <a:gd name="adj1" fmla="val 6452"/>
                <a:gd name="adj2" fmla="val 429999"/>
                <a:gd name="adj3" fmla="val 10489124"/>
                <a:gd name="adj4" fmla="val 14837806"/>
                <a:gd name="adj5" fmla="val 7527"/>
              </a:avLst>
            </a:prstGeom>
            <a:solidFill>
              <a:srgbClr val="A5B2AA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176200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183</Words>
  <Application>Microsoft Office PowerPoint</Application>
  <PresentationFormat>Widescreen</PresentationFormat>
  <Paragraphs>63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38</cp:revision>
  <dcterms:created xsi:type="dcterms:W3CDTF">2017-06-16T13:06:21Z</dcterms:created>
  <dcterms:modified xsi:type="dcterms:W3CDTF">2020-08-21T15:21:07Z</dcterms:modified>
</cp:coreProperties>
</file>